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</p:sldIdLst>
  <p:sldSz cx="7561263" cy="10693400"/>
  <p:notesSz cx="6735763" cy="9866313"/>
  <p:defaultTextStyle>
    <a:defPPr>
      <a:defRPr lang="ja-JP"/>
    </a:defPPr>
    <a:lvl1pPr marL="0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kumimoji="1"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9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9900"/>
    <a:srgbClr val="FFFF66"/>
    <a:srgbClr val="000000"/>
    <a:srgbClr val="CC9900"/>
    <a:srgbClr val="FFCC00"/>
    <a:srgbClr val="1C1C1C"/>
    <a:srgbClr val="996600"/>
    <a:srgbClr val="626262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howGuides="1">
      <p:cViewPr varScale="1">
        <p:scale>
          <a:sx n="44" d="100"/>
          <a:sy n="44" d="100"/>
        </p:scale>
        <p:origin x="2376" y="66"/>
      </p:cViewPr>
      <p:guideLst>
        <p:guide orient="horz" pos="3369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67095" y="3321887"/>
            <a:ext cx="6427074" cy="2292150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34190" y="6059595"/>
            <a:ext cx="5292884" cy="27327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9385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3720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97288" y="6871501"/>
            <a:ext cx="6427074" cy="212382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97288" y="4532319"/>
            <a:ext cx="6427074" cy="2339181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9650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42387" y="2750086"/>
            <a:ext cx="3915841" cy="77824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484250" y="2750086"/>
            <a:ext cx="3915842" cy="77824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427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4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78063" y="2393640"/>
            <a:ext cx="3340871" cy="99755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78063" y="3391195"/>
            <a:ext cx="3340871" cy="616108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841017" y="2393640"/>
            <a:ext cx="3342183" cy="99755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841017" y="3391195"/>
            <a:ext cx="3342183" cy="616108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0545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10786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1202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78064" y="425755"/>
            <a:ext cx="2487603" cy="181193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956244" y="425757"/>
            <a:ext cx="4226956" cy="912652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8134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r>
              <a:rPr kumimoji="1" lang="ja-JP" altLang="en-US"/>
              <a:t>図を追加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8636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0459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411321" y="472787"/>
            <a:ext cx="1988770" cy="10059717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42387" y="472787"/>
            <a:ext cx="5842913" cy="10059717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3893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4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78063" y="2495127"/>
            <a:ext cx="6805137" cy="7057150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78063" y="9911199"/>
            <a:ext cx="1764295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4BE5E-49AD-4A1F-899F-27EDDE3EAFD8}" type="datetimeFigureOut">
              <a:rPr kumimoji="1" lang="ja-JP" altLang="en-US" smtClean="0"/>
              <a:t>2026/5/27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583432" y="9911199"/>
            <a:ext cx="2394400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5418905" y="9911199"/>
            <a:ext cx="1764295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BD8D6-8B9A-449D-A6F9-F5811F654A4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19694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43056" rtl="0" eaLnBrk="1" latinLnBrk="0" hangingPunct="1">
        <a:spcBef>
          <a:spcPct val="0"/>
        </a:spcBef>
        <a:buNone/>
        <a:defRPr kumimoji="1"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0" hangingPunct="1">
        <a:spcBef>
          <a:spcPct val="20000"/>
        </a:spcBef>
        <a:buFont typeface="Arial" pitchFamily="34" charset="0"/>
        <a:buChar char="•"/>
        <a:defRPr kumimoji="1"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0" hangingPunct="1">
        <a:spcBef>
          <a:spcPct val="20000"/>
        </a:spcBef>
        <a:buFont typeface="Arial" pitchFamily="34" charset="0"/>
        <a:buChar char="–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0" hangingPunct="1">
        <a:spcBef>
          <a:spcPct val="20000"/>
        </a:spcBef>
        <a:buFont typeface="Arial" pitchFamily="34" charset="0"/>
        <a:buChar char="–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0" hangingPunct="1">
        <a:spcBef>
          <a:spcPct val="20000"/>
        </a:spcBef>
        <a:buFont typeface="Arial" pitchFamily="34" charset="0"/>
        <a:buChar char="»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-75" y="0"/>
            <a:ext cx="7561263" cy="138499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3200" dirty="0">
                <a:solidFill>
                  <a:srgbClr val="FFFFFF"/>
                </a:solidFill>
                <a:latin typeface="HGS創英角ｺﾞｼｯｸUB" pitchFamily="50" charset="-128"/>
                <a:ea typeface="HGS創英角ｺﾞｼｯｸUB" pitchFamily="50" charset="-128"/>
              </a:rPr>
              <a:t>楽しむ</a:t>
            </a:r>
            <a:r>
              <a:rPr lang="en-US" altLang="ja-JP" sz="3200" dirty="0">
                <a:solidFill>
                  <a:srgbClr val="FFFFFF"/>
                </a:solidFill>
                <a:latin typeface="HGS創英角ｺﾞｼｯｸUB" pitchFamily="50" charset="-128"/>
                <a:ea typeface="HGS創英角ｺﾞｼｯｸUB" pitchFamily="50" charset="-128"/>
              </a:rPr>
              <a:t>×</a:t>
            </a:r>
            <a:r>
              <a:rPr lang="ja-JP" altLang="en-US" sz="3200" dirty="0">
                <a:solidFill>
                  <a:srgbClr val="FFFFFF"/>
                </a:solidFill>
                <a:latin typeface="HGS創英角ｺﾞｼｯｸUB" pitchFamily="50" charset="-128"/>
                <a:ea typeface="HGS創英角ｺﾞｼｯｸUB" pitchFamily="50" charset="-128"/>
              </a:rPr>
              <a:t>学ぶ</a:t>
            </a:r>
            <a:r>
              <a:rPr lang="en-US" altLang="ja-JP" sz="3200" dirty="0">
                <a:solidFill>
                  <a:srgbClr val="FFFFFF"/>
                </a:solidFill>
                <a:latin typeface="HGS創英角ｺﾞｼｯｸUB" pitchFamily="50" charset="-128"/>
                <a:ea typeface="HGS創英角ｺﾞｼｯｸUB" pitchFamily="50" charset="-128"/>
              </a:rPr>
              <a:t>×</a:t>
            </a:r>
            <a:r>
              <a:rPr lang="ja-JP" altLang="en-US" sz="3200" dirty="0">
                <a:solidFill>
                  <a:srgbClr val="FFFFFF"/>
                </a:solidFill>
                <a:latin typeface="HGS創英角ｺﾞｼｯｸUB" pitchFamily="50" charset="-128"/>
                <a:ea typeface="HGS創英角ｺﾞｼｯｸUB" pitchFamily="50" charset="-128"/>
              </a:rPr>
              <a:t>驚き</a:t>
            </a:r>
            <a:endParaRPr lang="en-US" altLang="ja-JP" sz="3200" dirty="0">
              <a:solidFill>
                <a:srgbClr val="FFFFFF"/>
              </a:solidFill>
              <a:latin typeface="HGS創英角ｺﾞｼｯｸUB" pitchFamily="50" charset="-128"/>
              <a:ea typeface="HGS創英角ｺﾞｼｯｸUB" pitchFamily="50" charset="-128"/>
            </a:endParaRPr>
          </a:p>
          <a:p>
            <a:pPr algn="ctr"/>
            <a:r>
              <a:rPr lang="ja-JP" altLang="en-US" sz="4400" dirty="0">
                <a:solidFill>
                  <a:srgbClr val="FFFFFF"/>
                </a:solidFill>
                <a:latin typeface="HGS創英角ｺﾞｼｯｸUB" pitchFamily="50" charset="-128"/>
                <a:ea typeface="HGS創英角ｺﾞｼｯｸUB" pitchFamily="50" charset="-128"/>
              </a:rPr>
              <a:t>飴細工のひみつを知ろう！</a:t>
            </a:r>
            <a:endParaRPr lang="en-US" altLang="ja-JP" sz="4400" dirty="0">
              <a:solidFill>
                <a:srgbClr val="FFFFFF"/>
              </a:solidFill>
              <a:latin typeface="HGS創英角ｺﾞｼｯｸUB" pitchFamily="50" charset="-128"/>
              <a:ea typeface="HGS創英角ｺﾞｼｯｸUB" pitchFamily="50" charset="-128"/>
            </a:endParaRPr>
          </a:p>
          <a:p>
            <a:pPr algn="ctr"/>
            <a:endParaRPr lang="en-US" altLang="ja-JP" sz="800" dirty="0">
              <a:solidFill>
                <a:schemeClr val="bg1"/>
              </a:solidFill>
              <a:latin typeface="HGS創英角ｺﾞｼｯｸUB" pitchFamily="50" charset="-128"/>
              <a:ea typeface="HGS創英角ｺﾞｼｯｸUB" pitchFamily="50" charset="-128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187102" y="6085892"/>
            <a:ext cx="7325469" cy="42627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ja-JP" altLang="en-US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日　 時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ja-JP" altLang="en-US" sz="24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令和８年</a:t>
            </a:r>
            <a:r>
              <a:rPr lang="ja-JP" altLang="en-US" sz="3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７</a:t>
            </a:r>
            <a:r>
              <a:rPr lang="ja-JP" altLang="en-US" sz="24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月</a:t>
            </a:r>
            <a:r>
              <a:rPr lang="ja-JP" altLang="en-US" sz="3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１８</a:t>
            </a:r>
            <a:r>
              <a:rPr lang="ja-JP" altLang="en-US" sz="24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日（土）　</a:t>
            </a:r>
            <a:endParaRPr lang="en-US" altLang="ja-JP" sz="24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endParaRPr lang="en-US" altLang="ja-JP" sz="11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　午前の部　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10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：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00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～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11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：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30</a:t>
            </a:r>
          </a:p>
          <a:p>
            <a:r>
              <a:rPr lang="ja-JP" altLang="en-US" sz="14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　　　　　　　　　　　　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　（受付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9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：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30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～）</a:t>
            </a:r>
            <a:endParaRPr lang="en-US" altLang="ja-JP" sz="20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　午後の部</a:t>
            </a:r>
            <a:r>
              <a:rPr lang="ja-JP" altLang="en-US" sz="24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13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：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30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～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15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：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00</a:t>
            </a:r>
          </a:p>
          <a:p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　　　　　　　　　　（受付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13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：</a:t>
            </a:r>
            <a:r>
              <a:rPr lang="en-US" altLang="ja-JP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00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～）</a:t>
            </a:r>
            <a:endParaRPr lang="en-US" altLang="ja-JP" sz="20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endParaRPr lang="en-US" altLang="ja-JP" sz="1800" dirty="0">
              <a:ln w="0"/>
              <a:solidFill>
                <a:schemeClr val="accent1">
                  <a:lumMod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対 　象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杉戸町内の</a:t>
            </a:r>
            <a:r>
              <a:rPr lang="ja-JP" altLang="en-US" sz="24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小学生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と</a:t>
            </a:r>
            <a:r>
              <a:rPr lang="ja-JP" altLang="en-US" sz="24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保護者　</a:t>
            </a:r>
            <a:endParaRPr lang="en-US" altLang="ja-JP" sz="16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　　　　 </a:t>
            </a:r>
            <a:r>
              <a:rPr lang="en-US" altLang="ja-JP" sz="1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※</a:t>
            </a:r>
            <a:r>
              <a:rPr lang="ja-JP" altLang="en-US" sz="1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保護者</a:t>
            </a:r>
            <a:r>
              <a:rPr lang="en-US" altLang="ja-JP" sz="1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1</a:t>
            </a:r>
            <a:r>
              <a:rPr lang="ja-JP" altLang="en-US" sz="1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名同伴でご参加ください。</a:t>
            </a:r>
            <a:endParaRPr lang="en-US" altLang="ja-JP" sz="16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1600" dirty="0">
                <a:ln w="0"/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　　　　　</a:t>
            </a:r>
            <a:r>
              <a:rPr lang="en-US" altLang="ja-JP" sz="1600" dirty="0">
                <a:ln w="0"/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※</a:t>
            </a:r>
            <a:r>
              <a:rPr lang="ja-JP" altLang="en-US" sz="1600" dirty="0">
                <a:ln w="0"/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昨年参加された方は申込みできません。予めご了承ください。</a:t>
            </a:r>
            <a:endParaRPr lang="en-US" altLang="ja-JP" sz="1600" dirty="0">
              <a:ln w="0"/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会 　場</a:t>
            </a:r>
            <a:r>
              <a:rPr lang="ja-JP" altLang="en-US" sz="1800" dirty="0">
                <a:ln w="0"/>
                <a:solidFill>
                  <a:srgbClr val="00B05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ja-JP" altLang="en-US" sz="1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彩の国いきいきセンターすぎとピア　杉戸町堤根</a:t>
            </a:r>
            <a:r>
              <a:rPr lang="en-US" altLang="ja-JP" sz="1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4742-1</a:t>
            </a:r>
            <a:r>
              <a:rPr lang="ja-JP" altLang="en-US" sz="1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endParaRPr lang="en-US" altLang="ja-JP" sz="16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費 　用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無料 （要予約、先着順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です。</a:t>
            </a:r>
            <a:r>
              <a:rPr lang="ja-JP" altLang="en-US" sz="20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）</a:t>
            </a:r>
            <a:endParaRPr lang="en-US" altLang="ja-JP" sz="20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申込・問合せ  </a:t>
            </a:r>
            <a:r>
              <a:rPr lang="en-US" altLang="ja-JP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6/15</a:t>
            </a:r>
            <a:r>
              <a:rPr lang="ja-JP" altLang="en-US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～</a:t>
            </a:r>
            <a:r>
              <a:rPr lang="en-US" altLang="ja-JP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6/30</a:t>
            </a:r>
            <a:r>
              <a:rPr lang="ja-JP" altLang="en-US" sz="1800" dirty="0">
                <a:ln w="0"/>
                <a:solidFill>
                  <a:schemeClr val="accent1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まで</a:t>
            </a:r>
            <a:r>
              <a:rPr lang="ja-JP" altLang="en-US" sz="1800" dirty="0">
                <a:ln w="0"/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endParaRPr lang="en-US" altLang="ja-JP" sz="1800" dirty="0">
              <a:ln w="0"/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1800" dirty="0">
                <a:ln w="0"/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　　　　　　　　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すぎとピア ☎</a:t>
            </a:r>
            <a:r>
              <a:rPr lang="en-US" altLang="ja-JP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33-8192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（平日</a:t>
            </a:r>
            <a:r>
              <a:rPr lang="en-US" altLang="ja-JP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8:30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～</a:t>
            </a:r>
            <a:r>
              <a:rPr lang="en-US" altLang="ja-JP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17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：</a:t>
            </a:r>
            <a:r>
              <a:rPr lang="en-US" altLang="ja-JP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15</a:t>
            </a:r>
            <a:r>
              <a:rPr lang="ja-JP" altLang="en-US" sz="18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）</a:t>
            </a:r>
            <a:r>
              <a:rPr lang="ja-JP" altLang="en-US" sz="1600" dirty="0">
                <a:ln w="0"/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 </a:t>
            </a:r>
            <a:endParaRPr lang="en-US" altLang="ja-JP" sz="1800" dirty="0">
              <a:ln w="0"/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665117" y="1452113"/>
            <a:ext cx="2881287" cy="5355312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ja-JP" altLang="en-US" sz="1800" b="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UD デジタル 教科書体 N-B" panose="02020700000000000000" pitchFamily="17" charset="-128"/>
                <a:ea typeface="UD デジタル 教科書体 N-B" panose="02020700000000000000" pitchFamily="17" charset="-128"/>
              </a:rPr>
              <a:t>　</a:t>
            </a:r>
            <a:r>
              <a:rPr lang="ja-JP" altLang="en-US" sz="18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UD デジタル 教科書体 N-B" panose="02020700000000000000" pitchFamily="17" charset="-128"/>
                <a:ea typeface="UD デジタル 教科書体 N-B" panose="02020700000000000000" pitchFamily="17" charset="-128"/>
              </a:rPr>
              <a:t>飴細工は、日本で江戸時代より続く細工菓子で、またそれを作る芸のことです。その伝統は現代にも受け継がれ、作る過程は大道芸のパフォーマンスとして人々を楽しませています。</a:t>
            </a:r>
            <a:endParaRPr lang="en-US" altLang="ja-JP" sz="1800" dirty="0">
              <a:solidFill>
                <a:schemeClr val="tx1"/>
              </a:solidFill>
              <a:latin typeface="UD デジタル 教科書体 N-B" panose="02020700000000000000" pitchFamily="17" charset="-128"/>
              <a:ea typeface="UD デジタル 教科書体 N-B" panose="02020700000000000000" pitchFamily="17" charset="-128"/>
            </a:endParaRPr>
          </a:p>
          <a:p>
            <a:r>
              <a:rPr lang="ja-JP" altLang="en-US" sz="1800" dirty="0">
                <a:solidFill>
                  <a:schemeClr val="tx1"/>
                </a:solidFill>
                <a:latin typeface="UD デジタル 教科書体 N-B" panose="02020700000000000000" pitchFamily="17" charset="-128"/>
                <a:ea typeface="UD デジタル 教科書体 N-B" panose="02020700000000000000" pitchFamily="17" charset="-128"/>
              </a:rPr>
              <a:t>　昨年大好評につき、今年も飴細工の達人</a:t>
            </a:r>
            <a:r>
              <a:rPr lang="en-US" altLang="ja-JP" sz="1800" dirty="0">
                <a:solidFill>
                  <a:schemeClr val="tx1"/>
                </a:solidFill>
                <a:latin typeface="UD デジタル 教科書体 N-B" panose="02020700000000000000" pitchFamily="17" charset="-128"/>
                <a:ea typeface="UD デジタル 教科書体 N-B" panose="02020700000000000000" pitchFamily="17" charset="-128"/>
              </a:rPr>
              <a:t>(</a:t>
            </a:r>
            <a:r>
              <a:rPr lang="ja-JP" altLang="en-US" sz="1800" dirty="0">
                <a:solidFill>
                  <a:schemeClr val="tx1"/>
                </a:solidFill>
                <a:latin typeface="UD デジタル 教科書体 N-B" panose="02020700000000000000" pitchFamily="17" charset="-128"/>
                <a:ea typeface="UD デジタル 教科書体 N-B" panose="02020700000000000000" pitchFamily="17" charset="-128"/>
              </a:rPr>
              <a:t>飴細工師</a:t>
            </a:r>
            <a:r>
              <a:rPr lang="en-US" altLang="ja-JP" sz="1800" dirty="0">
                <a:solidFill>
                  <a:schemeClr val="tx1"/>
                </a:solidFill>
                <a:latin typeface="UD デジタル 教科書体 N-B" panose="02020700000000000000" pitchFamily="17" charset="-128"/>
                <a:ea typeface="UD デジタル 教科書体 N-B" panose="02020700000000000000" pitchFamily="17" charset="-128"/>
              </a:rPr>
              <a:t>)</a:t>
            </a:r>
            <a:r>
              <a:rPr lang="ja-JP" altLang="en-US" sz="1800" dirty="0">
                <a:solidFill>
                  <a:schemeClr val="tx1"/>
                </a:solidFill>
                <a:latin typeface="UD デジタル 教科書体 N-B" panose="02020700000000000000" pitchFamily="17" charset="-128"/>
                <a:ea typeface="UD デジタル 教科書体 N-B" panose="02020700000000000000" pitchFamily="17" charset="-128"/>
              </a:rPr>
              <a:t>をお招きし、普段知ることの出来ない飴細工のひみつを教えていただきます。</a:t>
            </a:r>
            <a:endParaRPr lang="en-US" altLang="ja-JP" sz="1800" dirty="0">
              <a:solidFill>
                <a:schemeClr val="tx1"/>
              </a:solidFill>
              <a:latin typeface="UD デジタル 教科書体 N-B" panose="02020700000000000000" pitchFamily="17" charset="-128"/>
              <a:ea typeface="UD デジタル 教科書体 N-B" panose="02020700000000000000" pitchFamily="17" charset="-128"/>
            </a:endParaRPr>
          </a:p>
          <a:p>
            <a:r>
              <a:rPr lang="ja-JP" altLang="en-US" sz="1800" dirty="0">
                <a:solidFill>
                  <a:schemeClr val="tx1"/>
                </a:solidFill>
                <a:latin typeface="UD デジタル 教科書体 N-B" panose="02020700000000000000" pitchFamily="17" charset="-128"/>
                <a:ea typeface="UD デジタル 教科書体 N-B" panose="02020700000000000000" pitchFamily="17" charset="-128"/>
              </a:rPr>
              <a:t>　動物飴や飴風船を作る飴細工体験や、飴細工師の実演を見ながら飴細工について学んでみませんか？</a:t>
            </a:r>
            <a:endParaRPr lang="en-US" altLang="ja-JP" sz="1800" dirty="0">
              <a:solidFill>
                <a:schemeClr val="tx1"/>
              </a:solidFill>
              <a:latin typeface="UD デジタル 教科書体 N-B" panose="02020700000000000000" pitchFamily="17" charset="-128"/>
              <a:ea typeface="UD デジタル 教科書体 N-B" panose="02020700000000000000" pitchFamily="17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-64115" y="5074553"/>
            <a:ext cx="4695399" cy="101133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2000" dirty="0">
                <a:latin typeface="HGS創英角ｺﾞｼｯｸUB" pitchFamily="50" charset="-128"/>
                <a:ea typeface="HGS創英角ｺﾞｼｯｸUB" pitchFamily="50" charset="-128"/>
              </a:rPr>
              <a:t> </a:t>
            </a:r>
            <a:r>
              <a:rPr lang="ja-JP" altLang="en-US" sz="2000" dirty="0">
                <a:solidFill>
                  <a:schemeClr val="bg1"/>
                </a:solidFill>
                <a:latin typeface="HGS創英角ｺﾞｼｯｸUB" pitchFamily="50" charset="-128"/>
                <a:ea typeface="HGS創英角ｺﾞｼｯｸUB" pitchFamily="50" charset="-128"/>
              </a:rPr>
              <a:t>すぎとピア指定管理者自主事業</a:t>
            </a:r>
            <a:endParaRPr lang="en-US" altLang="ja-JP" sz="2000" dirty="0">
              <a:solidFill>
                <a:schemeClr val="bg1"/>
              </a:solidFill>
              <a:latin typeface="HGS創英角ｺﾞｼｯｸUB" pitchFamily="50" charset="-128"/>
              <a:ea typeface="HGS創英角ｺﾞｼｯｸUB" pitchFamily="50" charset="-128"/>
            </a:endParaRPr>
          </a:p>
          <a:p>
            <a:pPr algn="ctr"/>
            <a:r>
              <a:rPr lang="ja-JP" altLang="en-US" sz="4000" dirty="0">
                <a:solidFill>
                  <a:schemeClr val="bg1"/>
                </a:solidFill>
                <a:latin typeface="HGS創英角ｺﾞｼｯｸUB" pitchFamily="50" charset="-128"/>
                <a:ea typeface="HGS創英角ｺﾞｼｯｸUB" pitchFamily="50" charset="-128"/>
              </a:rPr>
              <a:t>まなびピア</a:t>
            </a:r>
            <a:endParaRPr lang="en-US" altLang="ja-JP" sz="4000" dirty="0">
              <a:solidFill>
                <a:schemeClr val="bg1"/>
              </a:solidFill>
              <a:latin typeface="HGS創英角ｺﾞｼｯｸUB" pitchFamily="50" charset="-128"/>
              <a:ea typeface="HGS創英角ｺﾞｼｯｸUB" pitchFamily="50" charset="-128"/>
            </a:endParaRPr>
          </a:p>
        </p:txBody>
      </p:sp>
      <p:sp>
        <p:nvSpPr>
          <p:cNvPr id="6" name="正方形/長方形 5">
            <a:extLst>
              <a:ext uri="{FF2B5EF4-FFF2-40B4-BE49-F238E27FC236}">
                <a16:creationId xmlns:a16="http://schemas.microsoft.com/office/drawing/2014/main" id="{FAE42A01-CB4B-E918-CFA6-F0E04978219B}"/>
              </a:ext>
            </a:extLst>
          </p:cNvPr>
          <p:cNvSpPr/>
          <p:nvPr/>
        </p:nvSpPr>
        <p:spPr>
          <a:xfrm>
            <a:off x="4428703" y="6861669"/>
            <a:ext cx="3083868" cy="183896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ja-JP" altLang="en-US" sz="2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定員</a:t>
            </a:r>
            <a:r>
              <a:rPr lang="en-US" altLang="ja-JP" sz="2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40</a:t>
            </a:r>
            <a:r>
              <a:rPr lang="ja-JP" altLang="en-US" sz="2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名</a:t>
            </a:r>
            <a:endParaRPr lang="en-US" altLang="ja-JP" sz="2800" dirty="0">
              <a:ln w="0"/>
              <a:solidFill>
                <a:schemeClr val="bg1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pPr algn="ctr"/>
            <a:r>
              <a:rPr lang="en-US" altLang="ja-JP" sz="12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【</a:t>
            </a:r>
            <a:r>
              <a:rPr lang="ja-JP" altLang="en-US" sz="12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各回</a:t>
            </a:r>
            <a:r>
              <a:rPr lang="en-US" altLang="ja-JP" sz="12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20</a:t>
            </a:r>
            <a:r>
              <a:rPr lang="ja-JP" altLang="en-US" sz="12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名</a:t>
            </a:r>
            <a:r>
              <a:rPr lang="en-US" altLang="ja-JP" sz="12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】</a:t>
            </a:r>
          </a:p>
          <a:p>
            <a:pPr algn="ctr"/>
            <a:endParaRPr lang="en-US" altLang="ja-JP" sz="1050" dirty="0">
              <a:ln w="0"/>
              <a:solidFill>
                <a:schemeClr val="bg1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pPr algn="ctr"/>
            <a:r>
              <a:rPr lang="ja-JP" altLang="en-US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小学生</a:t>
            </a:r>
            <a:r>
              <a:rPr lang="en-US" altLang="ja-JP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20</a:t>
            </a:r>
            <a:r>
              <a:rPr lang="ja-JP" altLang="en-US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名</a:t>
            </a:r>
            <a:endParaRPr lang="en-US" altLang="ja-JP" sz="1800" dirty="0">
              <a:ln w="0"/>
              <a:solidFill>
                <a:schemeClr val="bg1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pPr algn="ctr"/>
            <a:r>
              <a:rPr lang="ja-JP" altLang="en-US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保護者</a:t>
            </a:r>
            <a:r>
              <a:rPr lang="en-US" altLang="ja-JP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20</a:t>
            </a:r>
            <a:r>
              <a:rPr lang="ja-JP" altLang="en-US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名</a:t>
            </a:r>
            <a:endParaRPr lang="en-US" altLang="ja-JP" sz="1800" dirty="0">
              <a:ln w="0"/>
              <a:solidFill>
                <a:schemeClr val="bg1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pPr algn="ctr"/>
            <a:endParaRPr lang="en-US" altLang="ja-JP" sz="900" dirty="0">
              <a:ln w="0"/>
              <a:solidFill>
                <a:schemeClr val="bg1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r>
              <a:rPr lang="ja-JP" altLang="en-US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 </a:t>
            </a:r>
            <a:r>
              <a:rPr lang="en-US" altLang="ja-JP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※</a:t>
            </a:r>
            <a:r>
              <a:rPr lang="ja-JP" altLang="en-US" sz="1800" dirty="0">
                <a:ln w="0"/>
                <a:solidFill>
                  <a:schemeClr val="bg1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定員になり次第締め切り</a:t>
            </a:r>
            <a:endParaRPr lang="en-US" altLang="ja-JP" sz="1800" dirty="0">
              <a:ln w="0"/>
              <a:solidFill>
                <a:schemeClr val="bg1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</p:txBody>
      </p:sp>
      <p:sp>
        <p:nvSpPr>
          <p:cNvPr id="8" name="右大かっこ 7">
            <a:extLst>
              <a:ext uri="{FF2B5EF4-FFF2-40B4-BE49-F238E27FC236}">
                <a16:creationId xmlns:a16="http://schemas.microsoft.com/office/drawing/2014/main" id="{5D74A9D0-EF93-C0BE-3DE8-596169346A3D}"/>
              </a:ext>
            </a:extLst>
          </p:cNvPr>
          <p:cNvSpPr/>
          <p:nvPr/>
        </p:nvSpPr>
        <p:spPr>
          <a:xfrm>
            <a:off x="6588943" y="7753152"/>
            <a:ext cx="45719" cy="529932"/>
          </a:xfrm>
          <a:prstGeom prst="rightBracket">
            <a:avLst/>
          </a:prstGeom>
          <a:ln>
            <a:solidFill>
              <a:schemeClr val="bg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左大かっこ 8">
            <a:extLst>
              <a:ext uri="{FF2B5EF4-FFF2-40B4-BE49-F238E27FC236}">
                <a16:creationId xmlns:a16="http://schemas.microsoft.com/office/drawing/2014/main" id="{3B6D1E2D-C0C5-AF93-5A9D-0EC90C3D477D}"/>
              </a:ext>
            </a:extLst>
          </p:cNvPr>
          <p:cNvSpPr/>
          <p:nvPr/>
        </p:nvSpPr>
        <p:spPr>
          <a:xfrm>
            <a:off x="5220791" y="7753152"/>
            <a:ext cx="45719" cy="529932"/>
          </a:xfrm>
          <a:prstGeom prst="leftBracket">
            <a:avLst/>
          </a:prstGeom>
          <a:ln>
            <a:solidFill>
              <a:schemeClr val="bg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図 11">
            <a:extLst>
              <a:ext uri="{FF2B5EF4-FFF2-40B4-BE49-F238E27FC236}">
                <a16:creationId xmlns:a16="http://schemas.microsoft.com/office/drawing/2014/main" id="{350253FA-9288-1507-D3E5-C26BB05DF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30" b="5930"/>
          <a:stretch/>
        </p:blipFill>
        <p:spPr>
          <a:xfrm>
            <a:off x="-64115" y="1452112"/>
            <a:ext cx="4729232" cy="3575399"/>
          </a:xfrm>
          <a:prstGeom prst="rect">
            <a:avLst/>
          </a:prstGeom>
        </p:spPr>
      </p:pic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D55FA035-0225-2321-AB74-C5EA1CCE46B4}"/>
              </a:ext>
            </a:extLst>
          </p:cNvPr>
          <p:cNvSpPr txBox="1"/>
          <p:nvPr/>
        </p:nvSpPr>
        <p:spPr>
          <a:xfrm>
            <a:off x="-76" y="10270684"/>
            <a:ext cx="7561263" cy="30777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1400" dirty="0">
                <a:latin typeface="HGS創英角ｺﾞｼｯｸUB" pitchFamily="50" charset="-128"/>
                <a:ea typeface="HGS創英角ｺﾞｼｯｸUB" pitchFamily="50" charset="-128"/>
              </a:rPr>
              <a:t>主催　彩の国いきいきセンターすぎとピア　</a:t>
            </a:r>
            <a:endParaRPr lang="en-US" altLang="ja-JP" sz="1400" dirty="0">
              <a:latin typeface="HGS創英角ｺﾞｼｯｸUB" pitchFamily="50" charset="-128"/>
              <a:ea typeface="HGS創英角ｺﾞｼｯｸUB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58442999"/>
      </p:ext>
    </p:extLst>
  </p:cSld>
  <p:clrMapOvr>
    <a:masterClrMapping/>
  </p:clrMapOvr>
</p:sld>
</file>

<file path=ppt/theme/theme1.xml><?xml version="1.0" encoding="utf-8"?>
<a:theme xmlns:a="http://schemas.openxmlformats.org/drawingml/2006/main" name="A4サイズ新規ファイル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5B89704-7625-4F37-9BB8-F2D0D5542B6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スポーツ部員募集チラシ</Template>
  <TotalTime>17</TotalTime>
  <Words>279</Words>
  <Application>Microsoft Office PowerPoint</Application>
  <PresentationFormat>ユーザー設定</PresentationFormat>
  <Paragraphs>29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HGP創英角ｺﾞｼｯｸUB</vt:lpstr>
      <vt:lpstr>HGS創英角ｺﾞｼｯｸUB</vt:lpstr>
      <vt:lpstr>UD デジタル 教科書体 N-B</vt:lpstr>
      <vt:lpstr>Arial</vt:lpstr>
      <vt:lpstr>Calibri</vt:lpstr>
      <vt:lpstr>A4サイズ新規ファイル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>shakyou112</cp:lastModifiedBy>
  <cp:revision>7</cp:revision>
  <cp:lastPrinted>2026-05-27T10:03:27Z</cp:lastPrinted>
  <dcterms:created xsi:type="dcterms:W3CDTF">2019-12-18T04:17:36Z</dcterms:created>
  <dcterms:modified xsi:type="dcterms:W3CDTF">2026-05-27T10:09:02Z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TC027761589991</vt:lpwstr>
  </property>
</Properties>
</file>